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7" r:id="rId6"/>
    <p:sldId id="268" r:id="rId7"/>
    <p:sldId id="260" r:id="rId8"/>
    <p:sldId id="262" r:id="rId9"/>
    <p:sldId id="266" r:id="rId10"/>
    <p:sldId id="263" r:id="rId11"/>
    <p:sldId id="265" r:id="rId12"/>
    <p:sldId id="264" r:id="rId13"/>
    <p:sldId id="269" r:id="rId14"/>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0637C-49FC-428F-B053-BFAFFF034AEE}" type="datetimeFigureOut">
              <a:rPr lang="de-DE" smtClean="0"/>
              <a:t>10.02.2021</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90D738-99F4-4A7E-9DD8-65DAF8643841}" type="slidenum">
              <a:rPr lang="de-DE" smtClean="0"/>
              <a:t>‹Nr.›</a:t>
            </a:fld>
            <a:endParaRPr lang="de-DE"/>
          </a:p>
        </p:txBody>
      </p:sp>
    </p:spTree>
    <p:extLst>
      <p:ext uri="{BB962C8B-B14F-4D97-AF65-F5344CB8AC3E}">
        <p14:creationId xmlns:p14="http://schemas.microsoft.com/office/powerpoint/2010/main" val="12752453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4E4630-AEB0-48E9-A8D4-E119C1DED56C}"/>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D66C99C-A3E1-475D-9803-5DF0CC65BD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46D481D1-383A-4B91-9AC3-29B40675B33A}"/>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506C2027-6512-4C35-9D3E-9BE65BF5F99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30B9074-A3A1-4D48-AA7B-CD4E8706BE8D}"/>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41817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EE723E-8200-47E7-A974-1A7DB097260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5C74D78F-5AF7-4F70-B4D4-F8F5F69547A6}"/>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D76C357-E8A6-4E14-AC87-3804AB331D19}"/>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8C799B75-16D8-4BBC-961A-FA410AD137E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6DEBC07-3B81-45B5-8CD4-63C19DE32B5B}"/>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2920550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836D05D7-3645-4089-8B63-C8275A23B8F5}"/>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DCD1772E-5FE3-428B-A85D-E842C391659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625E163-B217-4963-9AC3-D1D6FD7989EF}"/>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31907CAA-F682-4CB3-9A26-67F84279785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2B788688-8328-43D8-ADB7-19150F7A61D5}"/>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30493430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16F3790-E367-407D-9F5A-F8D7E8125B85}"/>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62785DED-1B5D-49F8-9BA1-7E753EEB90D8}"/>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BA203551-940B-4B6D-8C50-26C3B2A0071E}"/>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F778A214-D2AE-4B36-AD95-563A20DA51E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F44C983-3549-45D2-A189-1C1D31DF6E71}"/>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718576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B1203F-2028-41F6-9FFE-2D5630DADD76}"/>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391C668E-48A5-477C-84FB-B16647DF54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42CE7403-34DE-484E-B3AF-2C04C8B190E9}"/>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9295F41D-C7CA-4356-A560-DA9082F073AC}"/>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65032FB3-F679-45CF-8F9F-CED64ABCF295}"/>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36388855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19BFEDF-B28B-4BB6-8DF0-B64934ADFF8C}"/>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2BA8FBA8-8D70-4115-A24B-DB31C577C9D0}"/>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F7B50711-DBC2-464F-8446-1D42692EFB14}"/>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3858DF3-94A3-41DB-9E4B-88B3513AC8E8}"/>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6" name="Fußzeilenplatzhalter 5">
            <a:extLst>
              <a:ext uri="{FF2B5EF4-FFF2-40B4-BE49-F238E27FC236}">
                <a16:creationId xmlns:a16="http://schemas.microsoft.com/office/drawing/2014/main" id="{F74EB1C9-BE7D-4ADF-9469-8FE989BD4B18}"/>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9DDEDCDF-D343-4C09-8CC3-4C8D4A145E30}"/>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3093022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DECE9D4-8091-416A-8609-4ED61334D2E7}"/>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48E143C1-65BA-4F2F-B77A-6FAAF20394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3F7A68A-BE88-48E2-8AF8-56BE19B69FE3}"/>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0E7DF0F1-E9FD-413E-BBCA-6783D29BE5A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79D25BA-BE2E-4189-8D9D-5161BF487BAE}"/>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B08BE08B-8751-4720-99A6-6C28F3498AA7}"/>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8" name="Fußzeilenplatzhalter 7">
            <a:extLst>
              <a:ext uri="{FF2B5EF4-FFF2-40B4-BE49-F238E27FC236}">
                <a16:creationId xmlns:a16="http://schemas.microsoft.com/office/drawing/2014/main" id="{D1577390-6A11-45D8-A5FA-E1DD5C017F0E}"/>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67D38E46-D36C-4EB2-BF74-9D7BB1DA468E}"/>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2762324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16A0B22-C019-4262-B341-135B2637E67F}"/>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6E0059F0-6DC6-4723-B6BE-F13C5E6F4A9D}"/>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4" name="Fußzeilenplatzhalter 3">
            <a:extLst>
              <a:ext uri="{FF2B5EF4-FFF2-40B4-BE49-F238E27FC236}">
                <a16:creationId xmlns:a16="http://schemas.microsoft.com/office/drawing/2014/main" id="{626C07E5-2B06-4AD3-9437-593D7856FEAF}"/>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D73E9DD5-CF06-417E-84E2-279C6B308648}"/>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3331564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D785D7F7-94F7-4B1C-8B51-69A378A242FF}"/>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3" name="Fußzeilenplatzhalter 2">
            <a:extLst>
              <a:ext uri="{FF2B5EF4-FFF2-40B4-BE49-F238E27FC236}">
                <a16:creationId xmlns:a16="http://schemas.microsoft.com/office/drawing/2014/main" id="{7275C908-22E9-4D97-9D10-1FA6E899234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A1848340-4765-4B74-9A1F-D37CEACBED29}"/>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12767056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66F78A-ED31-4F5F-A0BD-2EB08F55512A}"/>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4451DDBA-3C33-433F-A74A-3393FD80EA0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2B28A4E6-D299-49BF-887B-FA66290A44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43AF502-854F-42F9-8882-E40F18F0AA16}"/>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6" name="Fußzeilenplatzhalter 5">
            <a:extLst>
              <a:ext uri="{FF2B5EF4-FFF2-40B4-BE49-F238E27FC236}">
                <a16:creationId xmlns:a16="http://schemas.microsoft.com/office/drawing/2014/main" id="{9D4CEE71-2E84-4753-AC0A-8DE3A325C60F}"/>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D595E96A-1677-4250-923B-8C6528EAD933}"/>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1642892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54BA5A-DC07-4675-B930-6493EB504BF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BCBF8F04-FB40-47AE-9CDB-71C644FA187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E63EB809-9214-4134-A9DF-E30C0F2AC6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83CBBDB3-391E-4404-987C-D5E3855FD4F5}"/>
              </a:ext>
            </a:extLst>
          </p:cNvPr>
          <p:cNvSpPr>
            <a:spLocks noGrp="1"/>
          </p:cNvSpPr>
          <p:nvPr>
            <p:ph type="dt" sz="half" idx="10"/>
          </p:nvPr>
        </p:nvSpPr>
        <p:spPr/>
        <p:txBody>
          <a:bodyPr/>
          <a:lstStyle/>
          <a:p>
            <a:fld id="{8FCF33C0-BFE0-453E-8415-AB7D83C70FA5}" type="datetimeFigureOut">
              <a:rPr lang="de-DE" smtClean="0"/>
              <a:t>10.02.2021</a:t>
            </a:fld>
            <a:endParaRPr lang="de-DE"/>
          </a:p>
        </p:txBody>
      </p:sp>
      <p:sp>
        <p:nvSpPr>
          <p:cNvPr id="6" name="Fußzeilenplatzhalter 5">
            <a:extLst>
              <a:ext uri="{FF2B5EF4-FFF2-40B4-BE49-F238E27FC236}">
                <a16:creationId xmlns:a16="http://schemas.microsoft.com/office/drawing/2014/main" id="{A44F18BE-1CE6-4F09-9CC1-D3599E14E34B}"/>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BEFC889D-781D-4ECA-A01B-8377362D7F25}"/>
              </a:ext>
            </a:extLst>
          </p:cNvPr>
          <p:cNvSpPr>
            <a:spLocks noGrp="1"/>
          </p:cNvSpPr>
          <p:nvPr>
            <p:ph type="sldNum" sz="quarter" idx="12"/>
          </p:nvPr>
        </p:nvSpPr>
        <p:spPr/>
        <p:txBody>
          <a:bodyPr/>
          <a:lstStyle/>
          <a:p>
            <a:fld id="{27704DB0-1E0D-431F-B575-C2C3CB17CF28}" type="slidenum">
              <a:rPr lang="de-DE" smtClean="0"/>
              <a:t>‹Nr.›</a:t>
            </a:fld>
            <a:endParaRPr lang="de-DE"/>
          </a:p>
        </p:txBody>
      </p:sp>
    </p:spTree>
    <p:extLst>
      <p:ext uri="{BB962C8B-B14F-4D97-AF65-F5344CB8AC3E}">
        <p14:creationId xmlns:p14="http://schemas.microsoft.com/office/powerpoint/2010/main" val="17653084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D7E63AC-C8F3-4D77-A50F-25F4A406ADA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FA2724E1-1801-4275-A4CF-0FAD6D7AD4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47C502A-A51E-4608-B67B-E632B66FAA0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FCF33C0-BFE0-453E-8415-AB7D83C70FA5}" type="datetimeFigureOut">
              <a:rPr lang="de-DE" smtClean="0"/>
              <a:t>10.02.2021</a:t>
            </a:fld>
            <a:endParaRPr lang="de-DE"/>
          </a:p>
        </p:txBody>
      </p:sp>
      <p:sp>
        <p:nvSpPr>
          <p:cNvPr id="5" name="Fußzeilenplatzhalter 4">
            <a:extLst>
              <a:ext uri="{FF2B5EF4-FFF2-40B4-BE49-F238E27FC236}">
                <a16:creationId xmlns:a16="http://schemas.microsoft.com/office/drawing/2014/main" id="{B28EF209-D368-4AD4-98FB-BB3FA8CF93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01BB67B9-31A9-4E6A-B212-8062E6F3FC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704DB0-1E0D-431F-B575-C2C3CB17CF28}" type="slidenum">
              <a:rPr lang="de-DE" smtClean="0"/>
              <a:t>‹Nr.›</a:t>
            </a:fld>
            <a:endParaRPr lang="de-DE"/>
          </a:p>
        </p:txBody>
      </p:sp>
    </p:spTree>
    <p:extLst>
      <p:ext uri="{BB962C8B-B14F-4D97-AF65-F5344CB8AC3E}">
        <p14:creationId xmlns:p14="http://schemas.microsoft.com/office/powerpoint/2010/main" val="5173620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4.JP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 name="Rectangle 9">
            <a:extLst>
              <a:ext uri="{FF2B5EF4-FFF2-40B4-BE49-F238E27FC236}">
                <a16:creationId xmlns:a16="http://schemas.microsoft.com/office/drawing/2014/main" id="{86FF76B9-219D-4469-AF87-0236D2903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35" name="Group 11">
            <a:extLst>
              <a:ext uri="{FF2B5EF4-FFF2-40B4-BE49-F238E27FC236}">
                <a16:creationId xmlns:a16="http://schemas.microsoft.com/office/drawing/2014/main" id="{DB88BD78-87E1-424D-B479-C37D8E41B12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964637" y="2358"/>
            <a:ext cx="1876653" cy="1766008"/>
            <a:chOff x="-648769" y="2358"/>
            <a:chExt cx="1876653" cy="1766008"/>
          </a:xfrm>
        </p:grpSpPr>
        <p:sp>
          <p:nvSpPr>
            <p:cNvPr id="13" name="Freeform: Shape 12">
              <a:extLst>
                <a:ext uri="{FF2B5EF4-FFF2-40B4-BE49-F238E27FC236}">
                  <a16:creationId xmlns:a16="http://schemas.microsoft.com/office/drawing/2014/main" id="{C05EB894-9410-4B20-95E4-7A25101AB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15188" y="-231223"/>
              <a:ext cx="1409491" cy="1876653"/>
            </a:xfrm>
            <a:custGeom>
              <a:avLst/>
              <a:gdLst>
                <a:gd name="connsiteX0" fmla="*/ 0 w 1409491"/>
                <a:gd name="connsiteY0" fmla="*/ 643075 h 1876653"/>
                <a:gd name="connsiteX1" fmla="*/ 643075 w 1409491"/>
                <a:gd name="connsiteY1" fmla="*/ 0 h 1876653"/>
                <a:gd name="connsiteX2" fmla="*/ 1409491 w 1409491"/>
                <a:gd name="connsiteY2" fmla="*/ 0 h 1876653"/>
                <a:gd name="connsiteX3" fmla="*/ 1409491 w 1409491"/>
                <a:gd name="connsiteY3" fmla="*/ 1876653 h 1876653"/>
                <a:gd name="connsiteX4" fmla="*/ 1233578 w 1409491"/>
                <a:gd name="connsiteY4" fmla="*/ 1876653 h 18766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491" h="1876653">
                  <a:moveTo>
                    <a:pt x="0" y="643075"/>
                  </a:moveTo>
                  <a:lnTo>
                    <a:pt x="643075" y="0"/>
                  </a:lnTo>
                  <a:lnTo>
                    <a:pt x="1409491" y="0"/>
                  </a:lnTo>
                  <a:lnTo>
                    <a:pt x="1409491" y="1876653"/>
                  </a:lnTo>
                  <a:lnTo>
                    <a:pt x="1233578" y="1876653"/>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13">
              <a:extLst>
                <a:ext uri="{FF2B5EF4-FFF2-40B4-BE49-F238E27FC236}">
                  <a16:creationId xmlns:a16="http://schemas.microsoft.com/office/drawing/2014/main" id="{166E38B6-B050-4340-8E8F-3A971DADC0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301285" y="128278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7" name="Rectangle 15">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37196" y="6033666"/>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Isosceles Triangle 17">
            <a:extLst>
              <a:ext uri="{FF2B5EF4-FFF2-40B4-BE49-F238E27FC236}">
                <a16:creationId xmlns:a16="http://schemas.microsoft.com/office/drawing/2014/main" id="{633C5E46-DAC5-4661-9C87-22B08E2A5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43436" y="5721108"/>
            <a:ext cx="2261965" cy="1136891"/>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fik 4" descr="Ein Bild, das Text, ClipArt enthält.&#10;&#10;Automatisch generierte Beschreibung">
            <a:extLst>
              <a:ext uri="{FF2B5EF4-FFF2-40B4-BE49-F238E27FC236}">
                <a16:creationId xmlns:a16="http://schemas.microsoft.com/office/drawing/2014/main" id="{397F86CD-EB1C-4970-AECD-5DF00EFDBE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43467" y="1357037"/>
            <a:ext cx="10905066" cy="4143925"/>
          </a:xfrm>
          <a:prstGeom prst="rect">
            <a:avLst/>
          </a:prstGeom>
          <a:ln>
            <a:noFill/>
          </a:ln>
        </p:spPr>
      </p:pic>
    </p:spTree>
    <p:extLst>
      <p:ext uri="{BB962C8B-B14F-4D97-AF65-F5344CB8AC3E}">
        <p14:creationId xmlns:p14="http://schemas.microsoft.com/office/powerpoint/2010/main" val="26635305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1987383"/>
            <a:ext cx="7026400" cy="2198102"/>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Outfit: Angemessene Kleidung</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Große Muster sind eher zu vermeiden – angemessene Kleidung und neutrale Farben lenken nicht ab. Dasselbe gilt für den Hintergrund. Bei Teams lassen sich Hintergründe einbauen – bestenfalls ein neutraler einfarbiger Hintergrund.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00112B"/>
                </a:solidFill>
                <a:effectLst/>
                <a:latin typeface="Effra"/>
                <a:ea typeface="Times New Roman" panose="02020603050405020304" pitchFamily="18" charset="0"/>
                <a:cs typeface="Arial" panose="020B0604020202020204" pitchFamily="34" charset="0"/>
              </a:rPr>
              <a:t>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654650CE-DF15-4D01-BE85-A3C0DDF63E1E}"/>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5668089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2046106"/>
            <a:ext cx="7026400" cy="1605376"/>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Präsenz: Sich erst einblenden, wenn man voll da ist</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Wenn ein leerer Stuhl zu sehen ist, kann dies sehr irritierend sein.</a:t>
            </a: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Im Zweifel: Bild aus! Achten Sie auch auf die Stummschaltung, wenn beispielsweise ein wichtiger Telefonanruf reinkommt.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196DBCA5-7B3B-4240-9A95-69C2A170FF8D}"/>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3519781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14929" y="1701296"/>
            <a:ext cx="7026400" cy="1747851"/>
          </a:xfrm>
          <a:prstGeom prst="rect">
            <a:avLst/>
          </a:prstGeom>
          <a:noFill/>
        </p:spPr>
        <p:txBody>
          <a:bodyPr wrap="square">
            <a:spAutoFit/>
          </a:bodyPr>
          <a:lstStyle/>
          <a:p>
            <a:pPr algn="just">
              <a:lnSpc>
                <a:spcPct val="107000"/>
              </a:lnSpc>
              <a:spcBef>
                <a:spcPts val="600"/>
              </a:spcBef>
              <a:spcAft>
                <a:spcPts val="600"/>
              </a:spcAft>
            </a:pPr>
            <a:r>
              <a:rPr lang="de-DE" sz="2000" b="1">
                <a:solidFill>
                  <a:srgbClr val="538135"/>
                </a:solidFill>
                <a:effectLst/>
                <a:latin typeface="Effra"/>
                <a:ea typeface="Times New Roman" panose="02020603050405020304" pitchFamily="18" charset="0"/>
                <a:cs typeface="Arial" panose="020B0604020202020204" pitchFamily="34" charset="0"/>
              </a:rPr>
              <a:t>Notfallnummer</a:t>
            </a:r>
            <a:endParaRPr lang="de-DE" sz="200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a:solidFill>
                  <a:srgbClr val="595959"/>
                </a:solidFill>
                <a:effectLst/>
                <a:latin typeface="Effra"/>
                <a:ea typeface="Times New Roman" panose="02020603050405020304" pitchFamily="18" charset="0"/>
                <a:cs typeface="Arial" panose="020B0604020202020204" pitchFamily="34" charset="0"/>
              </a:rPr>
              <a:t>Falls Sie Schwierigkeiten haben der Veranstaltung über Teams beizutreten, melden Sie sich bitte unter einer der folgenden Telefonnummern 00352 27 86 20 02 oder 0049 69 34 87 29 470. Wir unterstützen Sie gerne telefonisch, um das Problem zu beheben.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7" name="Grafik 6">
            <a:extLst>
              <a:ext uri="{FF2B5EF4-FFF2-40B4-BE49-F238E27FC236}">
                <a16:creationId xmlns:a16="http://schemas.microsoft.com/office/drawing/2014/main" id="{8AE53111-4353-4E67-85A2-E41DB683C28E}"/>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4450726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Inhaltsplatzhalter 2" descr="Ein Bild, das Gras, Himmel, draußen, Person enthält.&#10;&#10;Automatisch generierte Beschreibung">
            <a:extLst>
              <a:ext uri="{FF2B5EF4-FFF2-40B4-BE49-F238E27FC236}">
                <a16:creationId xmlns:a16="http://schemas.microsoft.com/office/drawing/2014/main" id="{F433A39B-5771-42B1-BB1C-8E79C3177E61}"/>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42938" y="2604030"/>
            <a:ext cx="4008437" cy="2751666"/>
          </a:xfrm>
        </p:spPr>
      </p:pic>
      <p:grpSp>
        <p:nvGrpSpPr>
          <p:cNvPr id="26" name="Group 16">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27" name="Rectangle 17">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18">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36980" y="1782982"/>
            <a:ext cx="5569889" cy="2116558"/>
          </a:xfrm>
          <a:prstGeom prst="rect">
            <a:avLst/>
          </a:prstGeom>
        </p:spPr>
      </p:pic>
      <p:grpSp>
        <p:nvGrpSpPr>
          <p:cNvPr id="29" name="Group 2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30" name="Isosceles Triangle 2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2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95320" y="4891594"/>
            <a:ext cx="6253212" cy="422091"/>
          </a:xfrm>
          <a:prstGeom prst="rect">
            <a:avLst/>
          </a:prstGeom>
        </p:spPr>
      </p:pic>
      <p:pic>
        <p:nvPicPr>
          <p:cNvPr id="7" name="Grafik 6">
            <a:extLst>
              <a:ext uri="{FF2B5EF4-FFF2-40B4-BE49-F238E27FC236}">
                <a16:creationId xmlns:a16="http://schemas.microsoft.com/office/drawing/2014/main" id="{8AE53111-4353-4E67-85A2-E41DB683C28E}"/>
              </a:ext>
            </a:extLst>
          </p:cNvPr>
          <p:cNvPicPr>
            <a:picLocks noChangeAspect="1"/>
          </p:cNvPicPr>
          <p:nvPr/>
        </p:nvPicPr>
        <p:blipFill>
          <a:blip r:embed="rId5">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2632544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758D77-B95E-4C85-BD14-7051F53474A6}"/>
              </a:ext>
            </a:extLst>
          </p:cNvPr>
          <p:cNvSpPr>
            <a:spLocks noGrp="1"/>
          </p:cNvSpPr>
          <p:nvPr>
            <p:ph type="title"/>
          </p:nvPr>
        </p:nvSpPr>
        <p:spPr>
          <a:xfrm>
            <a:off x="626400" y="1342730"/>
            <a:ext cx="10515600" cy="1325563"/>
          </a:xfrm>
        </p:spPr>
        <p:txBody>
          <a:bodyPr>
            <a:noAutofit/>
          </a:bodyPr>
          <a:lstStyle/>
          <a:p>
            <a:pPr algn="ctr">
              <a:lnSpc>
                <a:spcPct val="107000"/>
              </a:lnSpc>
              <a:spcBef>
                <a:spcPts val="600"/>
              </a:spcBef>
              <a:spcAft>
                <a:spcPts val="600"/>
              </a:spcAft>
            </a:pPr>
            <a:br>
              <a:rPr lang="de-DE" b="1" dirty="0">
                <a:solidFill>
                  <a:srgbClr val="538135"/>
                </a:solidFill>
                <a:effectLst/>
                <a:latin typeface="Effra"/>
                <a:ea typeface="Times New Roman" panose="02020603050405020304" pitchFamily="18" charset="0"/>
                <a:cs typeface="Arial" panose="020B0604020202020204" pitchFamily="34" charset="0"/>
              </a:rPr>
            </a:br>
            <a:br>
              <a:rPr lang="de-DE" b="1" dirty="0">
                <a:solidFill>
                  <a:srgbClr val="538135"/>
                </a:solidFill>
                <a:effectLst/>
                <a:latin typeface="Effra"/>
                <a:ea typeface="Times New Roman" panose="02020603050405020304" pitchFamily="18" charset="0"/>
                <a:cs typeface="Arial" panose="020B0604020202020204" pitchFamily="34" charset="0"/>
              </a:rPr>
            </a:br>
            <a:br>
              <a:rPr lang="de-DE" b="1" dirty="0">
                <a:solidFill>
                  <a:srgbClr val="538135"/>
                </a:solidFill>
                <a:effectLst/>
                <a:latin typeface="Effra"/>
                <a:ea typeface="Times New Roman" panose="02020603050405020304" pitchFamily="18" charset="0"/>
                <a:cs typeface="Arial" panose="020B0604020202020204" pitchFamily="34" charset="0"/>
              </a:rPr>
            </a:br>
            <a:br>
              <a:rPr lang="de-DE" b="1" dirty="0">
                <a:solidFill>
                  <a:srgbClr val="538135"/>
                </a:solidFill>
                <a:effectLst/>
                <a:latin typeface="Effra"/>
                <a:ea typeface="Times New Roman" panose="02020603050405020304" pitchFamily="18" charset="0"/>
                <a:cs typeface="Arial" panose="020B0604020202020204" pitchFamily="34" charset="0"/>
              </a:rPr>
            </a:br>
            <a:br>
              <a:rPr lang="de-DE" b="1" dirty="0">
                <a:solidFill>
                  <a:srgbClr val="538135"/>
                </a:solidFill>
                <a:effectLst/>
                <a:latin typeface="Effra"/>
                <a:ea typeface="Times New Roman" panose="02020603050405020304" pitchFamily="18" charset="0"/>
                <a:cs typeface="Arial" panose="020B0604020202020204" pitchFamily="34" charset="0"/>
              </a:rPr>
            </a:br>
            <a:r>
              <a:rPr lang="de-LU" b="1" dirty="0">
                <a:solidFill>
                  <a:srgbClr val="538135"/>
                </a:solidFill>
                <a:effectLst/>
                <a:latin typeface="Effra"/>
                <a:ea typeface="Times New Roman" panose="02020603050405020304" pitchFamily="18" charset="0"/>
                <a:cs typeface="Arial" panose="020B0604020202020204" pitchFamily="34" charset="0"/>
              </a:rPr>
              <a:t>„Auf dem Weg zum 1. Job: Assessment und Videobewerbung – was Unternehmen von mir wollen“</a:t>
            </a:r>
            <a:br>
              <a:rPr lang="de-LU" b="1" dirty="0">
                <a:solidFill>
                  <a:srgbClr val="538135"/>
                </a:solidFill>
                <a:effectLst/>
                <a:latin typeface="Effra"/>
                <a:ea typeface="Times New Roman" panose="02020603050405020304" pitchFamily="18" charset="0"/>
                <a:cs typeface="Arial" panose="020B0604020202020204" pitchFamily="34" charset="0"/>
              </a:rPr>
            </a:br>
            <a:br>
              <a:rPr lang="de-LU" b="1" dirty="0">
                <a:solidFill>
                  <a:srgbClr val="538135"/>
                </a:solidFill>
                <a:effectLst/>
                <a:latin typeface="Effra"/>
                <a:ea typeface="Times New Roman" panose="02020603050405020304" pitchFamily="18" charset="0"/>
                <a:cs typeface="Arial" panose="020B0604020202020204" pitchFamily="34" charset="0"/>
              </a:rPr>
            </a:br>
            <a:r>
              <a:rPr lang="de-DE" b="1" dirty="0">
                <a:solidFill>
                  <a:srgbClr val="538135"/>
                </a:solidFill>
                <a:latin typeface="Effra"/>
                <a:ea typeface="Times New Roman" panose="02020603050405020304" pitchFamily="18" charset="0"/>
                <a:cs typeface="Arial" panose="020B0604020202020204" pitchFamily="34" charset="0"/>
              </a:rPr>
              <a:t>10 Punkte für ein erfolgreiches Vorstellungsgespräch</a:t>
            </a:r>
            <a:endParaRPr lang="de-DE"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pic>
        <p:nvPicPr>
          <p:cNvPr id="10" name="Grafik 9">
            <a:extLst>
              <a:ext uri="{FF2B5EF4-FFF2-40B4-BE49-F238E27FC236}">
                <a16:creationId xmlns:a16="http://schemas.microsoft.com/office/drawing/2014/main" id="{ED3A2952-D08B-4B9C-A952-BCABCA5CA276}"/>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1675501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589094" y="1274319"/>
            <a:ext cx="7026400" cy="3999108"/>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Pünktlichkeit</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Testen Sie vorab Hard- und Software, damit alle Einstellungen passen.  </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Loggen Sie sich bereits einige Minuten vor dem Online-Seminar ein, damit Sie sichergehen können, dass alles funktioniert. So können Sie im Falle eines </a:t>
            </a:r>
            <a:r>
              <a:rPr lang="de-DE" dirty="0">
                <a:solidFill>
                  <a:srgbClr val="595959"/>
                </a:solidFill>
                <a:latin typeface="Effra"/>
                <a:ea typeface="Times New Roman" panose="02020603050405020304" pitchFamily="18" charset="0"/>
                <a:cs typeface="Arial" panose="020B0604020202020204" pitchFamily="34" charset="0"/>
              </a:rPr>
              <a:t>P</a:t>
            </a:r>
            <a:r>
              <a:rPr lang="de-DE" sz="1800" dirty="0">
                <a:solidFill>
                  <a:srgbClr val="595959"/>
                </a:solidFill>
                <a:effectLst/>
                <a:latin typeface="Effra"/>
                <a:ea typeface="Times New Roman" panose="02020603050405020304" pitchFamily="18" charset="0"/>
                <a:cs typeface="Arial" panose="020B0604020202020204" pitchFamily="34" charset="0"/>
              </a:rPr>
              <a:t>roblems noch schnell reagieren. </a:t>
            </a: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Sofortmaßnahmen sind:</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600"/>
              </a:spcBef>
              <a:spcAft>
                <a:spcPts val="600"/>
              </a:spcAft>
              <a:buFont typeface="Symbol" panose="05050102010706020507" pitchFamily="18" charset="2"/>
              <a:buChar char=""/>
            </a:pPr>
            <a:r>
              <a:rPr lang="de-DE" sz="1800" dirty="0">
                <a:solidFill>
                  <a:srgbClr val="595959"/>
                </a:solidFill>
                <a:effectLst/>
                <a:latin typeface="Effra"/>
                <a:ea typeface="Times New Roman" panose="02020603050405020304" pitchFamily="18" charset="0"/>
                <a:cs typeface="Arial" panose="020B0604020202020204" pitchFamily="34" charset="0"/>
              </a:rPr>
              <a:t>PC komplett neu starten</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600"/>
              </a:spcBef>
              <a:spcAft>
                <a:spcPts val="600"/>
              </a:spcAft>
              <a:buFont typeface="Symbol" panose="05050102010706020507" pitchFamily="18" charset="2"/>
              <a:buChar char=""/>
            </a:pPr>
            <a:r>
              <a:rPr lang="de-DE" sz="1800" dirty="0">
                <a:solidFill>
                  <a:srgbClr val="595959"/>
                </a:solidFill>
                <a:effectLst/>
                <a:latin typeface="Effra"/>
                <a:ea typeface="Times New Roman" panose="02020603050405020304" pitchFamily="18" charset="0"/>
                <a:cs typeface="Arial" panose="020B0604020202020204" pitchFamily="34" charset="0"/>
              </a:rPr>
              <a:t>Browser auf die neueste Version aktualisieren</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Bef>
                <a:spcPts val="600"/>
              </a:spcBef>
              <a:spcAft>
                <a:spcPts val="600"/>
              </a:spcAft>
              <a:buFont typeface="Symbol" panose="05050102010706020507" pitchFamily="18" charset="2"/>
              <a:buChar char=""/>
            </a:pPr>
            <a:r>
              <a:rPr lang="de-DE" sz="1800" dirty="0">
                <a:solidFill>
                  <a:srgbClr val="595959"/>
                </a:solidFill>
                <a:effectLst/>
                <a:latin typeface="Effra"/>
                <a:ea typeface="Times New Roman" panose="02020603050405020304" pitchFamily="18" charset="0"/>
                <a:cs typeface="Arial" panose="020B0604020202020204" pitchFamily="34" charset="0"/>
              </a:rPr>
              <a:t>Router einige Sekunden vom Strom trennen und dann wieder einstecken</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2" name="Grafik 11">
            <a:extLst>
              <a:ext uri="{FF2B5EF4-FFF2-40B4-BE49-F238E27FC236}">
                <a16:creationId xmlns:a16="http://schemas.microsoft.com/office/drawing/2014/main" id="{4D727765-EF59-490D-8FBD-AE0A5D2F2A4E}"/>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15496613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2079662"/>
            <a:ext cx="7026400" cy="1451488"/>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Planung</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1200"/>
              </a:spcAft>
            </a:pPr>
            <a:r>
              <a:rPr lang="de-DE" sz="1800" dirty="0">
                <a:solidFill>
                  <a:srgbClr val="595959"/>
                </a:solidFill>
                <a:effectLst/>
                <a:latin typeface="Effra"/>
                <a:ea typeface="Times New Roman" panose="02020603050405020304" pitchFamily="18" charset="0"/>
                <a:cs typeface="Arial" panose="020B0604020202020204" pitchFamily="34" charset="0"/>
              </a:rPr>
              <a:t>Schaffen Sie sich eine ruhige und ablenkungsfreie Umgebung. Stellen Sie sicher, dass Sie in den nächsten X Stunden nicht gestört werden und schalten Sie Ihr Handy lautlos.</a:t>
            </a:r>
          </a:p>
        </p:txBody>
      </p:sp>
      <p:pic>
        <p:nvPicPr>
          <p:cNvPr id="6" name="Grafik 5">
            <a:extLst>
              <a:ext uri="{FF2B5EF4-FFF2-40B4-BE49-F238E27FC236}">
                <a16:creationId xmlns:a16="http://schemas.microsoft.com/office/drawing/2014/main" id="{4E12DEDE-87CD-455E-B88F-C687BF495F59}"/>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730952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2096440"/>
            <a:ext cx="7026400" cy="1155124"/>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Versorgung</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1200"/>
              </a:spcAft>
            </a:pPr>
            <a:r>
              <a:rPr lang="de-DE" sz="1800" dirty="0">
                <a:solidFill>
                  <a:srgbClr val="595959"/>
                </a:solidFill>
                <a:effectLst/>
                <a:latin typeface="Effra"/>
                <a:ea typeface="Times New Roman" panose="02020603050405020304" pitchFamily="18" charset="0"/>
                <a:cs typeface="Arial" panose="020B0604020202020204" pitchFamily="34" charset="0"/>
              </a:rPr>
              <a:t>Stellen Sie sich am besten schon vor dem Termin etwas zum Trinken bereit.</a:t>
            </a:r>
          </a:p>
        </p:txBody>
      </p:sp>
      <p:pic>
        <p:nvPicPr>
          <p:cNvPr id="6" name="Grafik 5">
            <a:extLst>
              <a:ext uri="{FF2B5EF4-FFF2-40B4-BE49-F238E27FC236}">
                <a16:creationId xmlns:a16="http://schemas.microsoft.com/office/drawing/2014/main" id="{438F3216-C1C2-45A9-B89E-B5567A0A0E61}"/>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573573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2213886"/>
            <a:ext cx="7026400" cy="1155124"/>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Notizmöglichkeit</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Nutzen Sie Block mit Stift oder auch eine digitale Möglichkeit wie ein Tablet, um sich Notizen zu machen.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D65CBA4D-8E72-4020-AA8A-AB8FAB025E43}"/>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814461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1299485"/>
            <a:ext cx="7026400" cy="3800849"/>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Software &amp; Ausrüstung</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Wir bei AgroBrain verwenden für unsere Online-Gespräche die Plattform Microsoft Teams. Das erfordert, dass ein kleines Programm vorab installiert werden muss – als Teilnehmer 100%ig kostenlos. Einfach herunterladen und installieren.</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Bei Laptops unbedingt Stromkabel griffbereit halten oder am besten direkt mit einstecken – die Termine ziehen viel Strom.</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Für unsere Online-Gespräche benötigen Sie eine Webkamera. Laptops haben so gut wie immer eine eingebaut; Tablets und Smartphones auch. Um unnötige Verzögerungen zu vermeiden, sollten Sie vorab schauen, dass auch die Webcam installiert und funktionsfähig ist.</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FC36CA45-16C5-4E6E-88E0-E89FD7BB4F29}"/>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26222944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1836381"/>
            <a:ext cx="7026400" cy="1901739"/>
          </a:xfrm>
          <a:prstGeom prst="rect">
            <a:avLst/>
          </a:prstGeom>
          <a:noFill/>
        </p:spPr>
        <p:txBody>
          <a:bodyPr wrap="square">
            <a:spAutoFit/>
          </a:bodyPr>
          <a:lstStyle/>
          <a:p>
            <a:pPr algn="just">
              <a:lnSpc>
                <a:spcPct val="107000"/>
              </a:lnSpc>
              <a:spcBef>
                <a:spcPts val="600"/>
              </a:spcBef>
              <a:spcAft>
                <a:spcPts val="600"/>
              </a:spcAft>
            </a:pPr>
            <a:r>
              <a:rPr lang="de-DE" sz="2000" b="1" dirty="0">
                <a:solidFill>
                  <a:srgbClr val="538135"/>
                </a:solidFill>
                <a:effectLst/>
                <a:latin typeface="Effra"/>
                <a:ea typeface="Times New Roman" panose="02020603050405020304" pitchFamily="18" charset="0"/>
                <a:cs typeface="Arial" panose="020B0604020202020204" pitchFamily="34" charset="0"/>
              </a:rPr>
              <a:t>Hörbar: Die eigene Stimme</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Bei einer Online-Veranstaltung ist ein guter Ton das A und O. Die Stimme und Lautstärke sollte man vorher testen und sich ein Feedback holen, um gg</a:t>
            </a:r>
            <a:r>
              <a:rPr lang="de-DE" dirty="0">
                <a:solidFill>
                  <a:srgbClr val="595959"/>
                </a:solidFill>
                <a:latin typeface="Effra"/>
                <a:ea typeface="Times New Roman" panose="02020603050405020304" pitchFamily="18" charset="0"/>
                <a:cs typeface="Arial" panose="020B0604020202020204" pitchFamily="34" charset="0"/>
              </a:rPr>
              <a:t>f. die Mikrofon-Einstellungen zu optimieren.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00112B"/>
                </a:solidFill>
                <a:effectLst/>
                <a:latin typeface="Effra"/>
                <a:ea typeface="Times New Roman" panose="02020603050405020304" pitchFamily="18" charset="0"/>
                <a:cs typeface="Arial" panose="020B0604020202020204" pitchFamily="34" charset="0"/>
              </a:rPr>
              <a:t>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63534DF0-DC98-49FE-863E-01E835FA668F}"/>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103682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nhaltsplatzhalter 4" descr="Ein Bild, das Text, ClipArt enthält.&#10;&#10;Automatisch generierte Beschreibung">
            <a:extLst>
              <a:ext uri="{FF2B5EF4-FFF2-40B4-BE49-F238E27FC236}">
                <a16:creationId xmlns:a16="http://schemas.microsoft.com/office/drawing/2014/main" id="{0D51C7DD-F587-46E0-A889-E80311B3664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42477" y="275064"/>
            <a:ext cx="3477853" cy="1325564"/>
          </a:xfrm>
        </p:spPr>
      </p:pic>
      <p:pic>
        <p:nvPicPr>
          <p:cNvPr id="8" name="Grafik 7">
            <a:extLst>
              <a:ext uri="{FF2B5EF4-FFF2-40B4-BE49-F238E27FC236}">
                <a16:creationId xmlns:a16="http://schemas.microsoft.com/office/drawing/2014/main" id="{754A30DB-8040-4D45-BCB7-76C4F9BABAB2}"/>
              </a:ext>
            </a:extLst>
          </p:cNvPr>
          <p:cNvPicPr>
            <a:picLocks noChangeAspect="1"/>
          </p:cNvPicPr>
          <p:nvPr/>
        </p:nvPicPr>
        <p:blipFill>
          <a:blip r:embed="rId3">
            <a:alphaModFix amt="50000"/>
            <a:extLst>
              <a:ext uri="{28A0092B-C50C-407E-A947-70E740481C1C}">
                <a14:useLocalDpi xmlns:a14="http://schemas.microsoft.com/office/drawing/2010/main" val="0"/>
              </a:ext>
            </a:extLst>
          </a:blip>
          <a:stretch>
            <a:fillRect/>
          </a:stretch>
        </p:blipFill>
        <p:spPr>
          <a:xfrm>
            <a:off x="2841171" y="6224427"/>
            <a:ext cx="6509657" cy="438713"/>
          </a:xfrm>
          <a:prstGeom prst="rect">
            <a:avLst/>
          </a:prstGeom>
        </p:spPr>
      </p:pic>
      <p:sp>
        <p:nvSpPr>
          <p:cNvPr id="11" name="Textfeld 10">
            <a:extLst>
              <a:ext uri="{FF2B5EF4-FFF2-40B4-BE49-F238E27FC236}">
                <a16:creationId xmlns:a16="http://schemas.microsoft.com/office/drawing/2014/main" id="{B568B87D-665D-4B1C-BD98-AD4E6462A218}"/>
              </a:ext>
            </a:extLst>
          </p:cNvPr>
          <p:cNvSpPr txBox="1"/>
          <p:nvPr/>
        </p:nvSpPr>
        <p:spPr>
          <a:xfrm>
            <a:off x="1706540" y="1786047"/>
            <a:ext cx="7026400" cy="2044214"/>
          </a:xfrm>
          <a:prstGeom prst="rect">
            <a:avLst/>
          </a:prstGeom>
          <a:noFill/>
        </p:spPr>
        <p:txBody>
          <a:bodyPr wrap="square">
            <a:spAutoFit/>
          </a:bodyPr>
          <a:lstStyle/>
          <a:p>
            <a:pPr algn="just">
              <a:lnSpc>
                <a:spcPct val="107000"/>
              </a:lnSpc>
              <a:spcBef>
                <a:spcPts val="600"/>
              </a:spcBef>
              <a:spcAft>
                <a:spcPts val="600"/>
              </a:spcAft>
            </a:pPr>
            <a:r>
              <a:rPr lang="de-DE" sz="2000" b="1" dirty="0" err="1">
                <a:solidFill>
                  <a:srgbClr val="538135"/>
                </a:solidFill>
                <a:effectLst/>
                <a:latin typeface="Effra"/>
                <a:ea typeface="Times New Roman" panose="02020603050405020304" pitchFamily="18" charset="0"/>
                <a:cs typeface="Arial" panose="020B0604020202020204" pitchFamily="34" charset="0"/>
              </a:rPr>
              <a:t>Sehbar</a:t>
            </a:r>
            <a:r>
              <a:rPr lang="de-DE" sz="2000" b="1" dirty="0">
                <a:solidFill>
                  <a:srgbClr val="538135"/>
                </a:solidFill>
                <a:effectLst/>
                <a:latin typeface="Effra"/>
                <a:ea typeface="Times New Roman" panose="02020603050405020304" pitchFamily="18" charset="0"/>
                <a:cs typeface="Arial" panose="020B0604020202020204" pitchFamily="34" charset="0"/>
              </a:rPr>
              <a:t>: Das eigene Video</a:t>
            </a:r>
            <a:endParaRPr lang="de-DE"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600"/>
              </a:spcBef>
              <a:spcAft>
                <a:spcPts val="600"/>
              </a:spcAft>
            </a:pPr>
            <a:r>
              <a:rPr lang="de-DE" sz="1800" dirty="0">
                <a:solidFill>
                  <a:srgbClr val="595959"/>
                </a:solidFill>
                <a:effectLst/>
                <a:latin typeface="Effra"/>
                <a:ea typeface="Times New Roman" panose="02020603050405020304" pitchFamily="18" charset="0"/>
                <a:cs typeface="Arial" panose="020B0604020202020204" pitchFamily="34" charset="0"/>
              </a:rPr>
              <a:t>Der erste Eindruck ist wichtig und so sollte die Sitzhöhe und die Kameraperspektive optimal eingestellt sein. Eher störend sind zudem Stühle, auf denen man sehr viel wackeln kann. Des Weiteren bitte auch vor der Veranstaltung die Lichteinstrahlung prüfen und gegebenenfalls die Belichtung durch einen Sitzplatzwechsel verbessern. </a:t>
            </a:r>
            <a:endParaRPr lang="de-DE"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Grafik 5">
            <a:extLst>
              <a:ext uri="{FF2B5EF4-FFF2-40B4-BE49-F238E27FC236}">
                <a16:creationId xmlns:a16="http://schemas.microsoft.com/office/drawing/2014/main" id="{67FB0F32-E568-4B28-AD0F-54867BF58EDA}"/>
              </a:ext>
            </a:extLst>
          </p:cNvPr>
          <p:cNvPicPr>
            <a:picLocks noChangeAspect="1"/>
          </p:cNvPicPr>
          <p:nvPr/>
        </p:nvPicPr>
        <p:blipFill>
          <a:blip r:embed="rId4">
            <a:alphaModFix amt="70000"/>
            <a:extLst>
              <a:ext uri="{28A0092B-C50C-407E-A947-70E740481C1C}">
                <a14:useLocalDpi xmlns:a14="http://schemas.microsoft.com/office/drawing/2010/main" val="0"/>
              </a:ext>
            </a:extLst>
          </a:blip>
          <a:stretch>
            <a:fillRect/>
          </a:stretch>
        </p:blipFill>
        <p:spPr>
          <a:xfrm>
            <a:off x="218972" y="204318"/>
            <a:ext cx="814857" cy="814857"/>
          </a:xfrm>
          <a:prstGeom prst="rect">
            <a:avLst/>
          </a:prstGeom>
        </p:spPr>
      </p:pic>
    </p:spTree>
    <p:extLst>
      <p:ext uri="{BB962C8B-B14F-4D97-AF65-F5344CB8AC3E}">
        <p14:creationId xmlns:p14="http://schemas.microsoft.com/office/powerpoint/2010/main" val="3809070349"/>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491</Words>
  <Application>Microsoft Office PowerPoint</Application>
  <PresentationFormat>Breitbild</PresentationFormat>
  <Paragraphs>31</Paragraphs>
  <Slides>13</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13</vt:i4>
      </vt:variant>
    </vt:vector>
  </HeadingPairs>
  <TitlesOfParts>
    <vt:vector size="19" baseType="lpstr">
      <vt:lpstr>Arial</vt:lpstr>
      <vt:lpstr>Calibri</vt:lpstr>
      <vt:lpstr>Calibri Light</vt:lpstr>
      <vt:lpstr>Effra</vt:lpstr>
      <vt:lpstr>Symbol</vt:lpstr>
      <vt:lpstr>Office</vt:lpstr>
      <vt:lpstr>PowerPoint-Präsentation</vt:lpstr>
      <vt:lpstr>     „Auf dem Weg zum 1. Job: Assessment und Videobewerbung – was Unternehmen von mir wollen“  10 Punkte für ein erfolgreiches Vorstellungsgespräch</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Kathryn Liesenfeld</dc:creator>
  <cp:lastModifiedBy>Stefan Krämer</cp:lastModifiedBy>
  <cp:revision>14</cp:revision>
  <dcterms:created xsi:type="dcterms:W3CDTF">2021-02-10T09:20:11Z</dcterms:created>
  <dcterms:modified xsi:type="dcterms:W3CDTF">2021-02-10T12:18:44Z</dcterms:modified>
</cp:coreProperties>
</file>